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36"/>
  </p:notesMasterIdLst>
  <p:sldIdLst>
    <p:sldId id="256" r:id="rId3"/>
    <p:sldId id="327" r:id="rId4"/>
    <p:sldId id="283" r:id="rId5"/>
    <p:sldId id="285" r:id="rId6"/>
    <p:sldId id="258" r:id="rId7"/>
    <p:sldId id="322" r:id="rId8"/>
    <p:sldId id="323" r:id="rId9"/>
    <p:sldId id="324" r:id="rId10"/>
    <p:sldId id="262" r:id="rId11"/>
    <p:sldId id="289" r:id="rId12"/>
    <p:sldId id="288" r:id="rId13"/>
    <p:sldId id="291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12" r:id="rId23"/>
    <p:sldId id="313" r:id="rId24"/>
    <p:sldId id="303" r:id="rId25"/>
    <p:sldId id="304" r:id="rId26"/>
    <p:sldId id="314" r:id="rId27"/>
    <p:sldId id="315" r:id="rId28"/>
    <p:sldId id="305" r:id="rId29"/>
    <p:sldId id="316" r:id="rId30"/>
    <p:sldId id="306" r:id="rId31"/>
    <p:sldId id="317" r:id="rId32"/>
    <p:sldId id="318" r:id="rId33"/>
    <p:sldId id="319" r:id="rId34"/>
    <p:sldId id="32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8DF"/>
    <a:srgbClr val="C1EFFF"/>
    <a:srgbClr val="F7FBD5"/>
    <a:srgbClr val="FEDCD6"/>
    <a:srgbClr val="DCC5ED"/>
    <a:srgbClr val="FEEE9F"/>
    <a:srgbClr val="004165"/>
    <a:srgbClr val="004061"/>
    <a:srgbClr val="0B5879"/>
    <a:srgbClr val="497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3946"/>
  </p:normalViewPr>
  <p:slideViewPr>
    <p:cSldViewPr snapToGrid="0" snapToObjects="1">
      <p:cViewPr varScale="1">
        <p:scale>
          <a:sx n="42" d="100"/>
          <a:sy n="42" d="100"/>
        </p:scale>
        <p:origin x="288" y="270"/>
      </p:cViewPr>
      <p:guideLst/>
    </p:cSldViewPr>
  </p:slideViewPr>
  <p:outlineViewPr>
    <p:cViewPr>
      <p:scale>
        <a:sx n="75" d="100"/>
        <a:sy n="75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6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3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C87F3A34-CF61-F141-93C0-6DE54B2DD9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5DE73A33-9ADA-F148-B386-F315B6C1AD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C90977C-C1E6-2A44-A097-EEB7FE5867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0041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7">
            <a:extLst>
              <a:ext uri="{FF2B5EF4-FFF2-40B4-BE49-F238E27FC236}">
                <a16:creationId xmlns:a16="http://schemas.microsoft.com/office/drawing/2014/main" id="{A288E18B-033E-A44C-8898-F37C4900EC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424F4-4D46-8844-8BFC-2705771EBE8F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6E8A4-D3AF-3F49-92B4-CD48A44E0F2A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EF5668-8784-CD4A-AF0C-FFDE6F7B74F6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27FCFA8-EAEC-DB4C-BDE1-6A677569A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851D19-3558-8547-9B05-D02951E47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F8834BB-4D10-FF47-A156-295BAAD9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0EED7-D367-6B4C-8EC7-CE97D0D7D12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398F2845-19C3-F84C-B7B0-4BF7D6320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DE797-A237-A544-9EF3-41EEC6774AF5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4D89117C-793E-C74A-A3AD-0EA7A03C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A3591F-A97B-7B4D-9589-E936596618B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7D0EBC-62DA-2C45-B1C5-72E96B55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B6EBAA-75A6-C94A-8351-1846077E50F8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F2255F16-6C98-FB4C-95ED-2853B815BA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08B2B50-7111-B348-AA9A-C1CC452EBB6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54" r:id="rId6"/>
    <p:sldLayoutId id="2147483687" r:id="rId7"/>
    <p:sldLayoutId id="2147483689" r:id="rId8"/>
    <p:sldLayoutId id="2147483690" r:id="rId9"/>
    <p:sldLayoutId id="2147483661" r:id="rId10"/>
    <p:sldLayoutId id="2147483663" r:id="rId11"/>
    <p:sldLayoutId id="2147483666" r:id="rId12"/>
    <p:sldLayoutId id="2147483660" r:id="rId13"/>
    <p:sldLayoutId id="2147483664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4B49-3275-304E-93C5-D45AEE032E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DISTRICT 216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918C5-6FAE-1E4A-B76E-5C27E234D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ALIGNMENT PROPOSAL</a:t>
            </a:r>
          </a:p>
        </p:txBody>
      </p:sp>
    </p:spTree>
    <p:extLst>
      <p:ext uri="{BB962C8B-B14F-4D97-AF65-F5344CB8AC3E}">
        <p14:creationId xmlns:p14="http://schemas.microsoft.com/office/powerpoint/2010/main" val="274362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BEFC8-037E-482C-EC2B-773175197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9D41-4877-F201-7816-0EEE022C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A                           Area 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4D8B4-49EF-0AEB-32D1-B4581A6699CE}"/>
              </a:ext>
            </a:extLst>
          </p:cNvPr>
          <p:cNvGraphicFramePr>
            <a:graphicFrameLocks noGrp="1"/>
          </p:cNvGraphicFramePr>
          <p:nvPr/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Four Flags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Maple City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3646738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Notre Dame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Tuesday Night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 City Toastmasters, Club #1410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Whirlpool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1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BEFC8-037E-482C-EC2B-773175197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9D41-4877-F201-7816-0EEE022C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A                           Area 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4D8B4-49EF-0AEB-32D1-B4581A669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78918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Anthony Wayne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Bob Leiman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Brotherhood Mutual's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4077249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Four Score and Seven Speeches Ago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Lunchtime Speaking To Succeed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7194005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Zimmer Biomet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94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9396F-C2A0-782B-DD7D-2FDCB26B1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94A7-3CCF-C2BD-5B60-EBB4FC1F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A                           Area 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2635778-8B55-C918-A0C1-1A6DE4C1A528}"/>
              </a:ext>
            </a:extLst>
          </p:cNvPr>
          <p:cNvGraphicFramePr>
            <a:graphicFrameLocks noGrp="1"/>
          </p:cNvGraphicFramePr>
          <p:nvPr/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3599862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Grandville-Jenison Chamber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Haworth/Holland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Lakeshore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Macatawa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Tri-City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286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78889-DE61-389E-53B6-F8E4F809E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CE19-6892-E563-66B8-77D8BE667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A                           Area 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741A63D-1A23-D4EC-FCE7-3F74154C0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54480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3475612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Galesburg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Kalamazoo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Logistics Center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7886167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Southwest Advanced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2561556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Stryker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4779295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Zoetis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39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0A716-FF9B-AD4C-534B-EFDF7DA08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264BF-6361-E904-5DB9-03F55D33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B                           Area 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131B473-A05D-F469-7EA3-413E1B190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38810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BDO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GFS Food For Thought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Gun Lake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791395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Mutual Toasters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28675968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Remarkable Results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7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11AEA-6473-2254-DD93-44DB1EB4F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B4EC-93A3-3DD2-1488-130F3E4A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B                           Area 7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FD290CD-485D-4C52-4A3B-FFBD437FE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45842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28677038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CU*Toastmasters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GVSU Downtown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Grand Rapids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Lunch Bunch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 Michigan Advanced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99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84209-E97C-D97E-CF3B-B210128A6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6E30-BCE5-26FF-7620-FCC523F2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DIVISION B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Area 8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EACBF9A-598F-D884-6135-613A10307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039260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Auto-Owners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4873156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Lansing Lucidas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28677148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Michigan State Police Speakers Guild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3941741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Regulatory Ramblers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Secondary To None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Toastnotables</a:t>
                      </a: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978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02838-36E0-3777-BDE5-1F28BEB98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67BD-542D-4574-C687-DDF1B14D8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B                           Area 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3059761-85A3-1E39-264E-8988E42B9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47284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 Division Advanced Speakers 5799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Capital City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28678363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Dart Bank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Eloquents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811867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Talk of the Town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Transportation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29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48B6E-86C8-7371-CC38-04FCC5C77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0E6B-0C2E-445D-C29B-C42CC380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B                           Area 10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062996-03B6-1991-CB01-345B7A835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07051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1572737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Rising Stars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3306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Yawn Patrol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1080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Power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28675676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NPG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3917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irial"/>
                        </a:rPr>
                        <a:t>Trailblazers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06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0857D-E0E2-3C67-590D-7BFDD385E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F4BD-C3A3-3A37-D2FA-0AA7E5E72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C                         Area 11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0888396-B844-E5CE-A69C-C0B9F14BB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77321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 Arbor Toastmasters And Friends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Huron Valley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1142257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Insights Toastmasters of Brighton Michigan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NSF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Washtenaw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155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2DA2D7-D81C-82CF-95CD-F419C12F8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27933"/>
              </p:ext>
            </p:extLst>
          </p:nvPr>
        </p:nvGraphicFramePr>
        <p:xfrm>
          <a:off x="-107576" y="0"/>
          <a:ext cx="11890273" cy="7222387"/>
        </p:xfrm>
        <a:graphic>
          <a:graphicData uri="http://schemas.openxmlformats.org/drawingml/2006/table">
            <a:tbl>
              <a:tblPr/>
              <a:tblGrid>
                <a:gridCol w="11890273">
                  <a:extLst>
                    <a:ext uri="{9D8B030D-6E8A-4147-A177-3AD203B41FA5}">
                      <a16:colId xmlns:a16="http://schemas.microsoft.com/office/drawing/2014/main" val="2792966947"/>
                    </a:ext>
                  </a:extLst>
                </a:gridCol>
              </a:tblGrid>
              <a:tr h="5801486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1" i="0" dirty="0">
                          <a:effectLst/>
                          <a:latin typeface="Airial"/>
                        </a:rPr>
                        <a:t>District 216 Alignment Proposal — Executive Summary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1" i="0" dirty="0">
                          <a:effectLst/>
                          <a:latin typeface="Airial"/>
                        </a:rPr>
                        <a:t>Purpose</a:t>
                      </a:r>
                      <a:br>
                        <a:rPr lang="en-US" sz="2000" b="0" i="0" dirty="0">
                          <a:effectLst/>
                          <a:latin typeface="Airial"/>
                        </a:rPr>
                      </a:br>
                      <a:r>
                        <a:rPr lang="en-US" sz="2000" b="0" i="0" dirty="0">
                          <a:effectLst/>
                          <a:latin typeface="Airial"/>
                        </a:rPr>
                        <a:t>This proposal presents a realignment of District 216 clubs into Divisions and Areas in accordance with </a:t>
                      </a:r>
                      <a:r>
                        <a:rPr lang="en-US" sz="2000" b="1" i="0" dirty="0">
                          <a:effectLst/>
                          <a:latin typeface="Airial"/>
                        </a:rPr>
                        <a:t>Protocol 7.0</a:t>
                      </a:r>
                      <a:r>
                        <a:rPr lang="en-US" sz="2000" b="0" i="0" dirty="0">
                          <a:effectLst/>
                          <a:latin typeface="Airial"/>
                        </a:rPr>
                        <a:t>, ensuring each Area contains </a:t>
                      </a:r>
                      <a:r>
                        <a:rPr lang="en-US" sz="2000" b="1" i="0" dirty="0">
                          <a:effectLst/>
                          <a:latin typeface="Airial"/>
                        </a:rPr>
                        <a:t>4–6 clubs</a:t>
                      </a:r>
                      <a:r>
                        <a:rPr lang="en-US" sz="2000" b="0" i="0" dirty="0">
                          <a:effectLst/>
                          <a:latin typeface="Airial"/>
                        </a:rPr>
                        <a:t> capable of effective support and sustainable performance. 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endParaRPr lang="en-US" sz="2000" b="0" i="0" dirty="0">
                        <a:effectLst/>
                        <a:latin typeface="Airial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1" i="0" dirty="0">
                          <a:effectLst/>
                          <a:latin typeface="Airial"/>
                        </a:rPr>
                        <a:t>Guiding Principles</a:t>
                      </a:r>
                      <a:br>
                        <a:rPr lang="en-US" sz="2000" b="0" i="0" dirty="0">
                          <a:effectLst/>
                          <a:latin typeface="Airial"/>
                        </a:rPr>
                      </a:br>
                      <a:r>
                        <a:rPr lang="en-US" sz="2000" b="0" i="0" dirty="0">
                          <a:effectLst/>
                          <a:latin typeface="Airial"/>
                        </a:rPr>
                        <a:t>Club assignments were determined using the following criteria: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effectLst/>
                          <a:latin typeface="Airial"/>
                        </a:rPr>
                        <a:t>Geographic proximity of clubs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effectLst/>
                          <a:latin typeface="Airial"/>
                        </a:rPr>
                        <a:t>Ability of Area Directors to provide effective service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effectLst/>
                          <a:latin typeface="Airial"/>
                        </a:rPr>
                        <a:t>Club size, strength, and stability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effectLst/>
                          <a:latin typeface="Airial"/>
                        </a:rPr>
                        <a:t>Anticipated growth and prospective clubs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effectLst/>
                          <a:latin typeface="Airial"/>
                        </a:rPr>
                        <a:t>Eligibility for Distinguished recognition at the Area and Division levels</a:t>
                      </a:r>
                      <a:endParaRPr lang="en-US" sz="2000" b="1" i="0" dirty="0">
                        <a:effectLst/>
                        <a:latin typeface="Airial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en-US" sz="2000" b="1" i="0" dirty="0">
                          <a:effectLst/>
                          <a:latin typeface="Airial"/>
                        </a:rPr>
                        <a:t>Proposed Structure</a:t>
                      </a:r>
                      <a:endParaRPr lang="en-US" sz="2000" b="0" i="0" dirty="0">
                        <a:effectLst/>
                        <a:latin typeface="Airial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Airial"/>
                        </a:rPr>
                        <a:t>District 216</a:t>
                      </a:r>
                      <a:r>
                        <a:rPr lang="en-US" sz="2000" b="0" i="0" dirty="0">
                          <a:effectLst/>
                          <a:latin typeface="Airial"/>
                        </a:rPr>
                        <a:t> is organized into </a:t>
                      </a:r>
                      <a:r>
                        <a:rPr lang="en-US" sz="2000" b="1" i="0" dirty="0">
                          <a:effectLst/>
                          <a:latin typeface="Airial"/>
                        </a:rPr>
                        <a:t>5 Divisions (A–E)</a:t>
                      </a:r>
                      <a:endParaRPr lang="en-US" sz="2000" b="0" i="0" dirty="0">
                        <a:effectLst/>
                        <a:latin typeface="Airial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effectLst/>
                          <a:latin typeface="Airial"/>
                        </a:rPr>
                        <a:t>Divisions are composed of </a:t>
                      </a:r>
                      <a:r>
                        <a:rPr lang="en-US" sz="2000" b="1" i="0" dirty="0">
                          <a:effectLst/>
                          <a:latin typeface="Airial"/>
                        </a:rPr>
                        <a:t>Areas 1–25</a:t>
                      </a:r>
                      <a:r>
                        <a:rPr lang="en-US" sz="2000" b="0" i="0" dirty="0">
                          <a:effectLst/>
                          <a:latin typeface="Airial"/>
                        </a:rPr>
                        <a:t>, each meeting Protocol requirements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dirty="0">
                          <a:effectLst/>
                          <a:latin typeface="Airial"/>
                        </a:rPr>
                        <a:t>All known clubs within the District are assigned to an Area</a:t>
                      </a:r>
                      <a:endParaRPr lang="en-US" sz="2000" b="0" i="0" u="none" strike="noStrike" dirty="0">
                        <a:solidFill>
                          <a:srgbClr val="464FEB"/>
                        </a:solidFill>
                        <a:effectLst/>
                        <a:latin typeface="Airial"/>
                      </a:endParaRP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Airial"/>
                        </a:rPr>
                        <a:t>Governance &amp; Oversight</a:t>
                      </a:r>
                      <a:br>
                        <a:rPr lang="en-US" sz="2000" b="0" i="0" dirty="0">
                          <a:effectLst/>
                          <a:latin typeface="Airial"/>
                        </a:rPr>
                      </a:br>
                      <a:r>
                        <a:rPr lang="en-US" sz="2000" b="0" i="0" dirty="0">
                          <a:effectLst/>
                          <a:latin typeface="Airial"/>
                        </a:rPr>
                        <a:t>The alignment was developed by the </a:t>
                      </a:r>
                      <a:r>
                        <a:rPr lang="en-US" sz="2000" b="1" i="0" dirty="0">
                          <a:effectLst/>
                          <a:latin typeface="Airial"/>
                        </a:rPr>
                        <a:t>District 216 Alignment Committee</a:t>
                      </a:r>
                      <a:r>
                        <a:rPr lang="en-US" sz="2000" b="0" i="0" dirty="0">
                          <a:effectLst/>
                          <a:latin typeface="Airial"/>
                        </a:rPr>
                        <a:t>, composed of experienced leaders currently serving Districts 11,28 &amp; 62. </a:t>
                      </a:r>
                    </a:p>
                    <a:p>
                      <a:pPr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i="0" dirty="0">
                          <a:effectLst/>
                          <a:latin typeface="Airial"/>
                        </a:rPr>
                        <a:t>Outcome</a:t>
                      </a:r>
                      <a:br>
                        <a:rPr lang="en-US" sz="2000" b="0" i="0" dirty="0">
                          <a:effectLst/>
                          <a:latin typeface="Airial"/>
                        </a:rPr>
                      </a:br>
                      <a:r>
                        <a:rPr lang="en-US" sz="2000" b="0" i="0" dirty="0">
                          <a:effectLst/>
                          <a:latin typeface="Airial"/>
                        </a:rPr>
                        <a:t>This alignment improves service coverage, supports club success, and positions District 216 for operational effectiveness and Distinguished performance in the upcoming program year.</a:t>
                      </a:r>
                    </a:p>
                  </a:txBody>
                  <a:tcPr marL="83599" marR="83599" marT="41800" marB="41800"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50800"/>
                  </a:ext>
                </a:extLst>
              </a:tr>
              <a:tr h="43318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599" marR="83599" marT="41800" marB="41800"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8654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89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0918D-59FA-4794-01E3-A6C9A39A2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589B0-62FF-50BC-1DF7-98430D98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B                           Area 12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D79263-A236-75A8-DAF3-4FB036C34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67205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Club #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Cadillac Area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Cherry Capital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Midland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Saginaw Harvey Spaulding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Tuesday Talkers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509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CD399-DB5F-44A2-CB19-33B61F8CD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406A-5200-7B75-724B-93F5699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B                           Area 13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088F610-5E9E-F6C4-5324-EEFFAE95E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06328"/>
              </p:ext>
            </p:extLst>
          </p:nvPr>
        </p:nvGraphicFramePr>
        <p:xfrm>
          <a:off x="272314" y="1704721"/>
          <a:ext cx="11647369" cy="455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28678292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Central Michigan University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699671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Fenton Area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910181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1267736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Frankenmuth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Genesee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1323949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Greater Davison Area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Greater Flint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Hi-Noon Toastmasters Club 1021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77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BE6AE-9631-7F2F-8E33-21F2B37D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C26A-F41B-FDB7-E9E8-87110F94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B                           Area 14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B2F3314-59B3-E6E4-2F12-0C6C8DE4D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34260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Ford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3481227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Forefront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Motor City Speak Easy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Saturday Sunrisers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Wind Baggers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1142333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Westside Professionals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540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C5602-8C31-B4A7-3717-B9D1F1E8C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D97B-EE7A-E9BF-6B1F-20EE48A83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C                           Area 15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5184D83-404E-9901-8CC3-A8613728A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60742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3939904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Cengage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7859371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ITC Powered Communicators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28677540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Lake Trust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Novi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28677780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Pratt Miller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7721041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TBATC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655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3E0FE-55F4-6958-D223-188EA7D32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E406-4B62-F5B8-5853-696ACDADA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D                           Area 16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8B728B-DFDC-E2AC-C81D-4E830FB62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0169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Birmingham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28677492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Legacy Speaks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Rochester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7897431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STAAND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1152252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TMZ - Toast Masters Zone At WMBC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7955644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Taubman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98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D723D-3D64-C905-C0BD-2882EB5E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8112-EAEF-58BC-A909-5D0135D73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D                           Area 17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05FFFE3-E15E-46B0-3491-0A51F13D1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34362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1196053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Confident Communicators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6104644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Macomb Motivators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Northeastern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Northern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Unity IV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Warren Toastmasters Club # 2260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239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C065-5BBD-EFCB-0C98-FF5FBDA7E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EB7F-B3DA-4B6E-C8A7-E24E7C49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D                           Area 18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742F7EF-F6FD-6C2B-1330-2DE847312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33241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Acorn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7462288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Alliance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7473475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Meritor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Optimistic Orators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864753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 of Troy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1095801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Troy Community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03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DF0A2-6602-CB64-43BC-BC411747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B2FB3-4007-42F9-56B1-D2FCA520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D                           Area 19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C1E35D5-A1BD-508F-67AD-196A1F071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3743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5663365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BASF Midwest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Bloomfield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647634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Great Lakes Real Orators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Innovative Orators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Metro 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Northwood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86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EFD91-AF9B-DB82-12E3-1EED3012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0FD2-AF31-2FB4-ECC9-49A37566A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D                          Area 20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C6ECDD8-2086-7F37-4A33-16F1197C3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56484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1526192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Diesel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6923878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Hope Expressions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Oak Park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4391276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Royal Oak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Success Builders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1540838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Wadsworth Center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44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0AD6-66B6-051C-DE3F-0092F7177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6FFC-8590-B4D0-2924-787DB678B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E                           Area 21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EB0E4E0-515C-27A6-8AA8-7098A6D95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93043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DETROIT ROCKS!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760415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DTE Energy Speech 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28678075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Public Servants &amp; Advocates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7902049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Qualfon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Skillmasters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1519420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 Talk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531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DA1-3551-114F-9BA7-2841D0CB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</p:spPr>
        <p:txBody>
          <a:bodyPr anchor="ctr">
            <a:normAutofit/>
          </a:bodyPr>
          <a:lstStyle/>
          <a:p>
            <a:r>
              <a:rPr lang="en-US" sz="2800"/>
              <a:t>Protocol 7.0: District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482A1-D9A2-294A-85C9-621372948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</p:spPr>
        <p:txBody>
          <a:bodyPr>
            <a:normAutofit/>
          </a:bodyPr>
          <a:lstStyle/>
          <a:p>
            <a:r>
              <a:rPr lang="en-US" b="1" dirty="0"/>
              <a:t>4. District Realignment</a:t>
            </a:r>
          </a:p>
          <a:p>
            <a:r>
              <a:rPr lang="en-US" dirty="0"/>
              <a:t>The realignment of a District occurs on the initiative of the Board.</a:t>
            </a:r>
          </a:p>
          <a:p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1CF-F1A5-F949-9F29-7FA1D86DCF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>
            <a:normAutofit/>
          </a:bodyPr>
          <a:lstStyle/>
          <a:p>
            <a:r>
              <a:rPr lang="en-US" b="1" dirty="0"/>
              <a:t>1. Club Assignments</a:t>
            </a:r>
          </a:p>
          <a:p>
            <a:r>
              <a:rPr lang="en-US" dirty="0"/>
              <a:t>Areas consist of four (4) to six (6) clubs as of July 1, of which a minimum of four (4) must be in good standing.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38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E118B-8F16-04AC-5093-C02C2AFAF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5E6F-82B2-D6E7-747A-F37DDE0A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E                           Area 22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CA156AA-6F4D-FB6F-A96E-68D434D45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36299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6576562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Erie Shores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6745163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Massey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28676968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Michigan WSP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Powertalkers Downtown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870876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Toastmasters Lasalle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Windsor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747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9DDA3-2A85-538F-4C77-B68707EF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73C3-BF77-6427-CBB9-F56A1FDA9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E                           Area 23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17B3589-FEC0-EF58-8BDE-9652590C3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987571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788368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Canton Communicators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7804758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Downriver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7921569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La-Z-Boy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Monroe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Toledo Metro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453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CF7E1-DBFA-031C-8D19-E85F0D52F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70B4-3E05-52D6-1CB4-620133299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E                           Area 24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9C535BF-0D5D-D31A-D483-E04048D1A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04702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Anthony Wayne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1435286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Glass City Toastmasters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28678663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Pitch Perfect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28678664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Speak Pink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2870011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Talking Arrowheads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Westgate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418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AA7DF-B13E-554B-CEE3-B9E4D78FE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1139-A122-9F90-817D-6B70F055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E                           Area 25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A5F7AED-5D2A-8FB7-1F24-816C41FA583F}"/>
              </a:ext>
            </a:extLst>
          </p:cNvPr>
          <p:cNvGraphicFramePr>
            <a:graphicFrameLocks noGrp="1"/>
          </p:cNvGraphicFramePr>
          <p:nvPr/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Area</a:t>
                      </a:r>
                      <a:endParaRPr lang="en-US" sz="29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A+/Advanced Articulators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28677877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Findlay Unified Eloquence Leaders (FUEL)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Fremont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Great Eastern Toastmasters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Seneca Club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4100788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Sunrise Toastmasters of Findlay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965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0DCD-00D0-004E-B830-AEAD7627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Districts assign clubs to Areas based upon: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A1AB-FDE8-7FC6-6CC6-0492551899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Geographic proximity to other clubs</a:t>
            </a:r>
          </a:p>
          <a:p>
            <a:pPr lvl="1"/>
            <a:r>
              <a:rPr lang="en-US" dirty="0"/>
              <a:t>The ability of an Area Director to effectively provide service, without requiring the clubs to change how meetings are conducted to accommodate an Area Director visit</a:t>
            </a:r>
          </a:p>
          <a:p>
            <a:pPr lvl="1"/>
            <a:r>
              <a:rPr lang="en-US" dirty="0"/>
              <a:t>Club size and strength (e.g., paid, active, disbanding)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94352-668F-9112-8E3A-80B04DF4EE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/>
              <a:t>Prospective clubs and expected growth</a:t>
            </a:r>
          </a:p>
          <a:p>
            <a:pPr lvl="1"/>
            <a:r>
              <a:rPr lang="en-US" dirty="0"/>
              <a:t>The likelihood of eligibility for Distinguished programs (e.g., club base of the Area or Division)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03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78862-0B67-C246-97AF-E2F905CB27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tIns="1097280"/>
          <a:lstStyle/>
          <a:p>
            <a:r>
              <a:rPr lang="en-US" dirty="0"/>
              <a:t>Dawn McCory Div. A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142D13-835F-3244-A4A4-FB5033A49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50960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District 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D8B41-E47C-7D44-ABCB-87FF78840A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tIns="1097280">
            <a:normAutofit fontScale="92500" lnSpcReduction="10000"/>
          </a:bodyPr>
          <a:lstStyle/>
          <a:p>
            <a:r>
              <a:rPr lang="en-US" dirty="0"/>
              <a:t>Tracy Gibson Div. E</a:t>
            </a:r>
          </a:p>
          <a:p>
            <a:r>
              <a:rPr lang="en-US" dirty="0"/>
              <a:t>Dvid Trottier Div. N</a:t>
            </a:r>
          </a:p>
          <a:p>
            <a:r>
              <a:rPr lang="en-US" dirty="0"/>
              <a:t>Fred Lewis Div. O</a:t>
            </a:r>
          </a:p>
          <a:p>
            <a:r>
              <a:rPr lang="en-US" dirty="0"/>
              <a:t>Joel Toussaint Div. W</a:t>
            </a:r>
          </a:p>
          <a:p>
            <a:endParaRPr lang="en-US" dirty="0"/>
          </a:p>
          <a:p>
            <a:r>
              <a:rPr lang="en-US" dirty="0"/>
              <a:t>Mike Carter PDD</a:t>
            </a:r>
          </a:p>
          <a:p>
            <a:r>
              <a:rPr lang="en-US" dirty="0"/>
              <a:t>Committee Chair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51FFFC-0088-3843-A877-56B2BFEC46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400" y="2650960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District 28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54E7-E967-694C-97A6-2FAB4D1A3C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tIns="1097280"/>
          <a:lstStyle/>
          <a:p>
            <a:r>
              <a:rPr lang="en-US" dirty="0"/>
              <a:t>Pamela Sheffey Div. C</a:t>
            </a:r>
          </a:p>
          <a:p>
            <a:r>
              <a:rPr lang="en-US" dirty="0"/>
              <a:t>Merek Roman Div. N</a:t>
            </a:r>
          </a:p>
          <a:p>
            <a:r>
              <a:rPr lang="en-US" dirty="0"/>
              <a:t>Chris Harwood Div. 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9DE613-AEA0-2845-AA13-ECBC66CF7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10600" y="2650960"/>
            <a:ext cx="2743200" cy="304800"/>
          </a:xfrm>
        </p:spPr>
        <p:txBody>
          <a:bodyPr>
            <a:normAutofit/>
          </a:bodyPr>
          <a:lstStyle/>
          <a:p>
            <a:r>
              <a:rPr lang="en-US" dirty="0"/>
              <a:t>District 62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2FF85-DC95-FA4C-9C45-9CB3A0B6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3875"/>
            <a:ext cx="11647366" cy="649224"/>
          </a:xfrm>
        </p:spPr>
        <p:txBody>
          <a:bodyPr>
            <a:normAutofit fontScale="90000"/>
          </a:bodyPr>
          <a:lstStyle/>
          <a:p>
            <a:r>
              <a:rPr lang="en-US" dirty="0"/>
              <a:t>District 216 Alignment Committee Members</a:t>
            </a:r>
            <a:br>
              <a:rPr lang="en-US" dirty="0"/>
            </a:br>
            <a:r>
              <a:rPr lang="en-US" dirty="0"/>
              <a:t>Currently Serving Your District</a:t>
            </a:r>
          </a:p>
        </p:txBody>
      </p:sp>
    </p:spTree>
    <p:extLst>
      <p:ext uri="{BB962C8B-B14F-4D97-AF65-F5344CB8AC3E}">
        <p14:creationId xmlns:p14="http://schemas.microsoft.com/office/powerpoint/2010/main" val="98838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BDF584-B964-17FE-E231-2C65BD4E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Regions 1-7 Group 10:</a:t>
            </a:r>
            <a:br>
              <a:rPr lang="en-US" b="0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F370B85-843A-00E5-4152-4B9BD8541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</p:spPr>
        <p:txBody>
          <a:bodyPr/>
          <a:lstStyle/>
          <a:p>
            <a:r>
              <a:rPr lang="en-US" dirty="0"/>
              <a:t>Current Districts</a:t>
            </a:r>
          </a:p>
          <a:p>
            <a:r>
              <a:rPr lang="en-US" dirty="0"/>
              <a:t> 10, 11, 13, 28, 40, and 62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0E5F5D7-0341-E057-91D2-6A38BA9910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8624" r="14129" b="-2"/>
          <a:stretch>
            <a:fillRect/>
          </a:stretch>
        </p:blipFill>
        <p:spPr>
          <a:xfrm>
            <a:off x="6096000" y="10"/>
            <a:ext cx="6099048" cy="6217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50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3314D-2CC3-A7A3-C6BD-D97E9D26D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983DF3D-EE7C-3999-DB5F-07D2BD18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1143000"/>
          </a:xfrm>
        </p:spPr>
        <p:txBody>
          <a:bodyPr anchor="ctr">
            <a:normAutofit/>
          </a:bodyPr>
          <a:lstStyle/>
          <a:p>
            <a:r>
              <a:rPr lang="en-US" b="0"/>
              <a:t>District 216:</a:t>
            </a:r>
            <a:br>
              <a:rPr lang="en-US" b="0"/>
            </a:b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F3F964C-A24E-59C0-455F-354EF240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DC8C4CE-5E1C-73C5-A60D-32608402C3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655" r="3655"/>
          <a:stretch/>
        </p:blipFill>
        <p:spPr>
          <a:xfrm>
            <a:off x="6096111" y="0"/>
            <a:ext cx="6098826" cy="6217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43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E51D4-150B-6B19-3B60-FC7520EA5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EF9A577-C68F-5A8A-9772-25E27763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</p:spPr>
        <p:txBody>
          <a:bodyPr anchor="ctr">
            <a:normAutofit/>
          </a:bodyPr>
          <a:lstStyle/>
          <a:p>
            <a:r>
              <a:rPr lang="en-US" sz="2000" b="0" dirty="0"/>
              <a:t>District 216 By Division:</a:t>
            </a:r>
            <a:br>
              <a:rPr lang="en-US" sz="2000" b="0" dirty="0"/>
            </a:br>
            <a:endParaRPr lang="en-US" sz="2000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CE90D6F-502A-8A50-EA85-A6198FE43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Division  A</a:t>
            </a:r>
          </a:p>
          <a:p>
            <a:endParaRPr lang="en-US" dirty="0"/>
          </a:p>
          <a:p>
            <a:r>
              <a:rPr lang="en-US" dirty="0"/>
              <a:t>Division  B</a:t>
            </a:r>
          </a:p>
          <a:p>
            <a:endParaRPr lang="en-US" dirty="0"/>
          </a:p>
          <a:p>
            <a:r>
              <a:rPr lang="en-US" dirty="0"/>
              <a:t>Division  C</a:t>
            </a:r>
          </a:p>
          <a:p>
            <a:endParaRPr lang="en-US" dirty="0"/>
          </a:p>
          <a:p>
            <a:r>
              <a:rPr lang="en-US" dirty="0"/>
              <a:t>Division  D</a:t>
            </a:r>
          </a:p>
          <a:p>
            <a:endParaRPr lang="en-US" dirty="0"/>
          </a:p>
          <a:p>
            <a:r>
              <a:rPr lang="en-US" dirty="0"/>
              <a:t>Division  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A1B68-72BD-5D59-9B88-658C31096010}"/>
              </a:ext>
            </a:extLst>
          </p:cNvPr>
          <p:cNvSpPr/>
          <p:nvPr/>
        </p:nvSpPr>
        <p:spPr>
          <a:xfrm>
            <a:off x="2795451" y="1591196"/>
            <a:ext cx="2717075" cy="357643"/>
          </a:xfrm>
          <a:prstGeom prst="rect">
            <a:avLst/>
          </a:prstGeom>
          <a:solidFill>
            <a:srgbClr val="FEDC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EBB70F-2658-25E1-6559-B8F81C0E429B}"/>
              </a:ext>
            </a:extLst>
          </p:cNvPr>
          <p:cNvSpPr/>
          <p:nvPr/>
        </p:nvSpPr>
        <p:spPr>
          <a:xfrm>
            <a:off x="2795450" y="2528332"/>
            <a:ext cx="2717075" cy="357643"/>
          </a:xfrm>
          <a:prstGeom prst="rect">
            <a:avLst/>
          </a:prstGeom>
          <a:solidFill>
            <a:srgbClr val="DCC5E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FE0BA-6CD0-F6AF-7213-AD0079306279}"/>
              </a:ext>
            </a:extLst>
          </p:cNvPr>
          <p:cNvSpPr/>
          <p:nvPr/>
        </p:nvSpPr>
        <p:spPr>
          <a:xfrm>
            <a:off x="2795451" y="3333006"/>
            <a:ext cx="2717075" cy="357643"/>
          </a:xfrm>
          <a:prstGeom prst="rect">
            <a:avLst/>
          </a:prstGeom>
          <a:solidFill>
            <a:srgbClr val="F7FB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7EAB9-6AAD-A5AB-1F63-C2E9F86F3900}"/>
              </a:ext>
            </a:extLst>
          </p:cNvPr>
          <p:cNvSpPr/>
          <p:nvPr/>
        </p:nvSpPr>
        <p:spPr>
          <a:xfrm>
            <a:off x="2795449" y="4213401"/>
            <a:ext cx="2717075" cy="357643"/>
          </a:xfrm>
          <a:prstGeom prst="rect">
            <a:avLst/>
          </a:prstGeom>
          <a:solidFill>
            <a:srgbClr val="C1E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1333D5-8252-5AF4-61AE-82A52B7DD176}"/>
              </a:ext>
            </a:extLst>
          </p:cNvPr>
          <p:cNvSpPr/>
          <p:nvPr/>
        </p:nvSpPr>
        <p:spPr>
          <a:xfrm>
            <a:off x="2795448" y="5163600"/>
            <a:ext cx="2717075" cy="357643"/>
          </a:xfrm>
          <a:prstGeom prst="rect">
            <a:avLst/>
          </a:prstGeom>
          <a:solidFill>
            <a:srgbClr val="D4F8D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941C38-2860-7C8F-4EB9-E72195D6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689" y="0"/>
            <a:ext cx="6072307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B198-05DA-4147-ABB0-5A2A3E97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7" y="295773"/>
            <a:ext cx="11647366" cy="649224"/>
          </a:xfrm>
        </p:spPr>
        <p:txBody>
          <a:bodyPr anchor="ctr">
            <a:normAutofit/>
          </a:bodyPr>
          <a:lstStyle/>
          <a:p>
            <a:r>
              <a:rPr lang="en-US" dirty="0"/>
              <a:t>DIVISION A                           Area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3936B2F-62D2-D08A-4188-53E5834DD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94586"/>
              </p:ext>
            </p:extLst>
          </p:nvPr>
        </p:nvGraphicFramePr>
        <p:xfrm>
          <a:off x="272314" y="1704721"/>
          <a:ext cx="11647369" cy="3988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34">
                  <a:extLst>
                    <a:ext uri="{9D8B030D-6E8A-4147-A177-3AD203B41FA5}">
                      <a16:colId xmlns:a16="http://schemas.microsoft.com/office/drawing/2014/main" val="1378336283"/>
                    </a:ext>
                  </a:extLst>
                </a:gridCol>
                <a:gridCol w="2233047">
                  <a:extLst>
                    <a:ext uri="{9D8B030D-6E8A-4147-A177-3AD203B41FA5}">
                      <a16:colId xmlns:a16="http://schemas.microsoft.com/office/drawing/2014/main" val="1341081355"/>
                    </a:ext>
                  </a:extLst>
                </a:gridCol>
                <a:gridCol w="7790288">
                  <a:extLst>
                    <a:ext uri="{9D8B030D-6E8A-4147-A177-3AD203B41FA5}">
                      <a16:colId xmlns:a16="http://schemas.microsoft.com/office/drawing/2014/main" val="989954636"/>
                    </a:ext>
                  </a:extLst>
                </a:gridCol>
              </a:tblGrid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Area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#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Club Name</a:t>
                      </a:r>
                      <a:endParaRPr lang="en-US" sz="29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418178104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3313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Calumet Toastmasters Club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813475662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6116530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Lake Effect Toastmasters Club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3433890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5499945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Online TLC Toastmasters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255786536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7269291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Singing Sands Toastmasters Club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2882479463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4742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The Great Communicators of NW Indiana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118033314"/>
                  </a:ext>
                </a:extLst>
              </a:tr>
              <a:tr h="5698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1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>
                          <a:effectLst/>
                        </a:rPr>
                        <a:t>255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900" u="none" strike="noStrike" dirty="0">
                          <a:effectLst/>
                        </a:rPr>
                        <a:t>Valparaiso Club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5394" marR="25394" marT="25394" marB="0" anchor="b"/>
                </a:tc>
                <a:extLst>
                  <a:ext uri="{0D108BD9-81ED-4DB2-BD59-A6C34878D82A}">
                    <a16:rowId xmlns:a16="http://schemas.microsoft.com/office/drawing/2014/main" val="122714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106245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2FD3C68A-B85D-7445-B479-82285DB19822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CECAD150-C7FB-834D-BAC7-7886955E70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414B-PowerpointTemplate16X9</Template>
  <TotalTime>2844</TotalTime>
  <Words>1406</Words>
  <Application>Microsoft Office PowerPoint</Application>
  <PresentationFormat>Widescreen</PresentationFormat>
  <Paragraphs>592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Airial</vt:lpstr>
      <vt:lpstr>Aptos Narrow</vt:lpstr>
      <vt:lpstr>Arial</vt:lpstr>
      <vt:lpstr>Calibri</vt:lpstr>
      <vt:lpstr>Myriad Pro</vt:lpstr>
      <vt:lpstr>Myriad Pro Semibold</vt:lpstr>
      <vt:lpstr>Toastmasters Theme Light Mode</vt:lpstr>
      <vt:lpstr>Toastmasters Theme Dark Mode</vt:lpstr>
      <vt:lpstr>DISTRICT 216 </vt:lpstr>
      <vt:lpstr>PowerPoint Presentation</vt:lpstr>
      <vt:lpstr>Protocol 7.0: District Structure</vt:lpstr>
      <vt:lpstr>Districts assign clubs to Areas based upon: </vt:lpstr>
      <vt:lpstr>District 216 Alignment Committee Members Currently Serving Your District</vt:lpstr>
      <vt:lpstr>Regions 1-7 Group 10: </vt:lpstr>
      <vt:lpstr>District 216: </vt:lpstr>
      <vt:lpstr>District 216 By Division: </vt:lpstr>
      <vt:lpstr>DIVISION A                           Area 1</vt:lpstr>
      <vt:lpstr>DIVISION A                           Area 2</vt:lpstr>
      <vt:lpstr>DIVISION A                           Area 3</vt:lpstr>
      <vt:lpstr>DIVISION A                           Area 4</vt:lpstr>
      <vt:lpstr>DIVISION A                           Area 5</vt:lpstr>
      <vt:lpstr>DIVISION B                           Area 6</vt:lpstr>
      <vt:lpstr>DIVISION B                           Area 7</vt:lpstr>
      <vt:lpstr>DIVISION B                             Area 8</vt:lpstr>
      <vt:lpstr>DIVISION B                           Area 9</vt:lpstr>
      <vt:lpstr>DIVISION B                           Area 10</vt:lpstr>
      <vt:lpstr>DIVISION C                         Area 11</vt:lpstr>
      <vt:lpstr>DIVISION B                           Area 12</vt:lpstr>
      <vt:lpstr>DIVISION B                           Area 13</vt:lpstr>
      <vt:lpstr>DIVISION B                           Area 14</vt:lpstr>
      <vt:lpstr>DIVISION C                           Area 15</vt:lpstr>
      <vt:lpstr>DIVISION D                           Area 16</vt:lpstr>
      <vt:lpstr>DIVISION D                           Area 17</vt:lpstr>
      <vt:lpstr>DIVISION D                           Area 18</vt:lpstr>
      <vt:lpstr>DIVISION D                           Area 19</vt:lpstr>
      <vt:lpstr>DIVISION D                          Area 20</vt:lpstr>
      <vt:lpstr>DIVISION E                           Area 21</vt:lpstr>
      <vt:lpstr>DIVISION E                           Area 22</vt:lpstr>
      <vt:lpstr>DIVISION E                           Area 23</vt:lpstr>
      <vt:lpstr>DIVISION E                           Area 24</vt:lpstr>
      <vt:lpstr>DIVISION E                           Area 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Rhonda Mauer</dc:creator>
  <cp:lastModifiedBy>mike carter</cp:lastModifiedBy>
  <cp:revision>10</cp:revision>
  <dcterms:created xsi:type="dcterms:W3CDTF">2024-12-01T03:36:49Z</dcterms:created>
  <dcterms:modified xsi:type="dcterms:W3CDTF">2026-02-28T22:48:55Z</dcterms:modified>
</cp:coreProperties>
</file>